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58" r:id="rId3"/>
    <p:sldId id="277" r:id="rId4"/>
    <p:sldId id="271" r:id="rId5"/>
    <p:sldId id="276" r:id="rId6"/>
    <p:sldId id="272" r:id="rId7"/>
    <p:sldId id="273" r:id="rId8"/>
    <p:sldId id="274" r:id="rId9"/>
    <p:sldId id="278" r:id="rId10"/>
    <p:sldId id="279" r:id="rId11"/>
    <p:sldId id="280" r:id="rId12"/>
    <p:sldId id="262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84D762-8BC2-47D8-B547-A6A1BF274D6A}" v="665" dt="2023-05-03T21:33:56.869"/>
    <p1510:client id="{97B22EBC-DC2E-4696-AEB0-C7D0DEBDE69C}" v="1166" dt="2023-05-03T22:52:26.761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37" d="100"/>
          <a:sy n="37" d="100"/>
        </p:scale>
        <p:origin x="8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5/3/2023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5/3/2023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5/3/2023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5/3/2023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5/3/2023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5/3/2023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5/3/2023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5/3/2023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5/3/2023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5/3/2023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5/3/2023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5/3/2023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5/3/2023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5/3/2023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5/3/2023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hyperlink" Target="https://aeoe.org/EECP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naaee.org/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www.projectwet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How many ways can you use 5 gallons of water?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Multidimensional Water Delivery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79CA7-F257-17C6-EE17-D156A5767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44" y="304800"/>
            <a:ext cx="11923296" cy="121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Production Continues </a:t>
            </a:r>
            <a:br>
              <a:rPr lang="en-US" dirty="0"/>
            </a:br>
            <a:r>
              <a:rPr lang="en-US" dirty="0"/>
              <a:t>(November 2022- February 2023)</a:t>
            </a:r>
            <a:endParaRPr lang="en-US"/>
          </a:p>
        </p:txBody>
      </p:sp>
      <p:pic>
        <p:nvPicPr>
          <p:cNvPr id="9" name="Picture 9" descr="A picture containing text, indoor, table&#10;&#10;Description automatically generated">
            <a:extLst>
              <a:ext uri="{FF2B5EF4-FFF2-40B4-BE49-F238E27FC236}">
                <a16:creationId xmlns:a16="http://schemas.microsoft.com/office/drawing/2014/main" id="{2E6B58FC-2EAA-A504-489A-A5E2AF4CC85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22493" r="22493"/>
          <a:stretch/>
        </p:blipFill>
        <p:spPr>
          <a:xfrm>
            <a:off x="1259195" y="2067519"/>
            <a:ext cx="2735341" cy="227981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052B6-2E04-9BE0-368E-83BCC345A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Suspending basins on the structure was a challenge. Critical thinking a must! </a:t>
            </a:r>
          </a:p>
        </p:txBody>
      </p:sp>
      <p:pic>
        <p:nvPicPr>
          <p:cNvPr id="10" name="Picture 1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747F3EB-E3E8-3E68-D94D-845AC29BD2C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22477" r="22477"/>
          <a:stretch/>
        </p:blipFill>
        <p:spPr>
          <a:xfrm>
            <a:off x="4710898" y="2067384"/>
            <a:ext cx="2735820" cy="228008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0DEFCB-4EC4-655E-1EAA-093252148230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Foot pump basin and gravity fed basin are in place. </a:t>
            </a:r>
          </a:p>
        </p:txBody>
      </p:sp>
      <p:pic>
        <p:nvPicPr>
          <p:cNvPr id="11" name="Picture 11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DB3C5A70-B3E6-76C9-B822-993E3D3F86A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22493" r="22493"/>
          <a:stretch/>
        </p:blipFill>
        <p:spPr>
          <a:xfrm>
            <a:off x="8212772" y="1806700"/>
            <a:ext cx="2725794" cy="2620978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28AE8B-5C9F-1944-26E8-E5FB83E5ADB6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System completed and ready for field testing! </a:t>
            </a:r>
          </a:p>
        </p:txBody>
      </p:sp>
    </p:spTree>
    <p:extLst>
      <p:ext uri="{BB962C8B-B14F-4D97-AF65-F5344CB8AC3E}">
        <p14:creationId xmlns:p14="http://schemas.microsoft.com/office/powerpoint/2010/main" val="10359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CA34A-3766-4965-07B7-4F8994B5B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Successful Field Testing </a:t>
            </a:r>
          </a:p>
        </p:txBody>
      </p:sp>
      <p:pic>
        <p:nvPicPr>
          <p:cNvPr id="9" name="Picture 9" descr="A picture containing building, outdoor, marketplace&#10;&#10;Description automatically generated">
            <a:extLst>
              <a:ext uri="{FF2B5EF4-FFF2-40B4-BE49-F238E27FC236}">
                <a16:creationId xmlns:a16="http://schemas.microsoft.com/office/drawing/2014/main" id="{4AA1FFE9-A1C8-5544-323F-851066288A5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22493" r="22493"/>
          <a:stretch/>
        </p:blipFill>
        <p:spPr>
          <a:xfrm>
            <a:off x="1239142" y="2027414"/>
            <a:ext cx="2745367" cy="23700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734E1-CDD3-59BF-4BD7-B2D1EF318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Field test began in FABF Garden in San Pedro, CA. </a:t>
            </a:r>
          </a:p>
        </p:txBody>
      </p:sp>
      <p:pic>
        <p:nvPicPr>
          <p:cNvPr id="10" name="Picture 10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B73C613C-2A8D-D670-184D-10C3864F28F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22477" r="22477"/>
          <a:stretch/>
        </p:blipFill>
        <p:spPr>
          <a:xfrm>
            <a:off x="4710898" y="2027280"/>
            <a:ext cx="2735820" cy="237031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4795D9-5D8A-8676-C146-EE0640195A3E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/>
              <a:t>Well, glad we did that! Wind and rain storm versus the MWDS. Appropriate modifications made in response. 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D3CE1AEA-0611-1319-49C0-1ECF07AE0B3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22502" r="22502"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9F9FA6-3A23-5D38-F456-4FD530FC3CAD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The system was a great success at the POLA High School Green Festival. Thank you Jedi! </a:t>
            </a:r>
          </a:p>
        </p:txBody>
      </p:sp>
    </p:spTree>
    <p:extLst>
      <p:ext uri="{BB962C8B-B14F-4D97-AF65-F5344CB8AC3E}">
        <p14:creationId xmlns:p14="http://schemas.microsoft.com/office/powerpoint/2010/main" val="74090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of water conservation exploration! 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Little Sprouts now have a mobile, independent source of water in the garden! </a:t>
            </a:r>
          </a:p>
        </p:txBody>
      </p:sp>
      <p:pic>
        <p:nvPicPr>
          <p:cNvPr id="3" name="20230428_103330">
            <a:hlinkClick r:id="" action="ppaction://media"/>
            <a:extLst>
              <a:ext uri="{FF2B5EF4-FFF2-40B4-BE49-F238E27FC236}">
                <a16:creationId xmlns:a16="http://schemas.microsoft.com/office/drawing/2014/main" id="{ACD6F34C-78F2-F28D-84FE-915D753F70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7451" y="1333501"/>
            <a:ext cx="2716646" cy="40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7400638" cy="182880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for joining me on this journey of inquiry into water conservation!!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Sandra Field </a:t>
            </a:r>
          </a:p>
          <a:p>
            <a:r>
              <a:rPr lang="en-US" dirty="0">
                <a:solidFill>
                  <a:srgbClr val="00B050"/>
                </a:solidFill>
              </a:rPr>
              <a:t>Director of Curriculum and Education  </a:t>
            </a:r>
          </a:p>
          <a:p>
            <a:r>
              <a:rPr lang="en-US" dirty="0">
                <a:solidFill>
                  <a:srgbClr val="00B050"/>
                </a:solidFill>
              </a:rPr>
              <a:t>Green Dragon Conservation Education</a:t>
            </a: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228600"/>
            <a:ext cx="10058402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Navigating a journey of inquiry </a:t>
            </a:r>
            <a:br>
              <a:rPr lang="en-US" sz="2800" dirty="0"/>
            </a:br>
            <a:r>
              <a:rPr lang="en-US" sz="2800" dirty="0"/>
              <a:t>and </a:t>
            </a:r>
            <a:br>
              <a:rPr lang="en-US" sz="2800" dirty="0"/>
            </a:br>
            <a:r>
              <a:rPr lang="en-US" sz="2800" dirty="0"/>
              <a:t>construction of a water conservation educational tool</a:t>
            </a:r>
            <a:endParaRPr sz="28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65214" y="1361440"/>
            <a:ext cx="10058400" cy="5191760"/>
          </a:xfrm>
        </p:spPr>
        <p:txBody>
          <a:bodyPr>
            <a:normAutofit fontScale="325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4300" b="1" dirty="0">
                <a:solidFill>
                  <a:schemeClr val="tx2"/>
                </a:solidFill>
              </a:rPr>
              <a:t>Curiosity and Collaborations</a:t>
            </a:r>
          </a:p>
          <a:p>
            <a:pPr marL="0" indent="0">
              <a:buNone/>
            </a:pPr>
            <a:r>
              <a:rPr lang="en-US" sz="4300" dirty="0">
                <a:solidFill>
                  <a:schemeClr val="tx2"/>
                </a:solidFill>
              </a:rPr>
              <a:t>	How to address the need for a water conservation teaching tool</a:t>
            </a:r>
          </a:p>
          <a:p>
            <a:pPr marL="0" indent="0">
              <a:buNone/>
            </a:pPr>
            <a:r>
              <a:rPr lang="en-US" sz="4300" dirty="0">
                <a:solidFill>
                  <a:schemeClr val="tx2"/>
                </a:solidFill>
              </a:rPr>
              <a:t>	Green Dragon Conservation Education</a:t>
            </a:r>
          </a:p>
          <a:p>
            <a:pPr marL="0" indent="0">
              <a:buNone/>
            </a:pPr>
            <a:r>
              <a:rPr lang="en-US" sz="4300" dirty="0">
                <a:solidFill>
                  <a:schemeClr val="tx2"/>
                </a:solidFill>
              </a:rPr>
              <a:t>	Feed and Be Fed</a:t>
            </a:r>
          </a:p>
          <a:p>
            <a:pPr marL="0" indent="0">
              <a:buNone/>
            </a:pPr>
            <a:r>
              <a:rPr lang="en-US" sz="4300" b="1" dirty="0">
                <a:solidFill>
                  <a:schemeClr val="tx2"/>
                </a:solidFill>
              </a:rPr>
              <a:t>Pictures and conversations </a:t>
            </a:r>
          </a:p>
          <a:p>
            <a:pPr marL="0" indent="0">
              <a:buNone/>
            </a:pPr>
            <a:r>
              <a:rPr lang="en-US" sz="4300" dirty="0">
                <a:solidFill>
                  <a:schemeClr val="tx2"/>
                </a:solidFill>
              </a:rPr>
              <a:t>	Conversations with GDCE and FABF RE: Little Sprouts’ need for access to independent water  	system</a:t>
            </a:r>
          </a:p>
          <a:p>
            <a:pPr marL="0" indent="0">
              <a:buNone/>
            </a:pPr>
            <a:r>
              <a:rPr lang="en-US" sz="4300" dirty="0">
                <a:solidFill>
                  <a:schemeClr val="tx2"/>
                </a:solidFill>
              </a:rPr>
              <a:t>	Began to sketch possibilities keeping in mind the need for mobility</a:t>
            </a:r>
          </a:p>
          <a:p>
            <a:pPr marL="0" indent="0">
              <a:buNone/>
            </a:pPr>
            <a:r>
              <a:rPr lang="en-US" sz="4300" dirty="0">
                <a:solidFill>
                  <a:schemeClr val="tx2"/>
                </a:solidFill>
              </a:rPr>
              <a:t>	Research and enthusiasm gained with EECP</a:t>
            </a:r>
          </a:p>
          <a:p>
            <a:pPr marL="0" indent="0">
              <a:buNone/>
            </a:pPr>
            <a:r>
              <a:rPr lang="en-US" sz="4300" b="1" dirty="0">
                <a:solidFill>
                  <a:schemeClr val="tx2"/>
                </a:solidFill>
              </a:rPr>
              <a:t>Time to Produce</a:t>
            </a:r>
          </a:p>
          <a:p>
            <a:pPr marL="0" indent="0">
              <a:buNone/>
            </a:pPr>
            <a:r>
              <a:rPr lang="en-US" sz="4300" dirty="0">
                <a:solidFill>
                  <a:schemeClr val="tx2"/>
                </a:solidFill>
              </a:rPr>
              <a:t>	Deciding on design and materials</a:t>
            </a:r>
          </a:p>
          <a:p>
            <a:pPr marL="0" indent="0">
              <a:buNone/>
            </a:pPr>
            <a:r>
              <a:rPr lang="en-US" sz="4300" dirty="0">
                <a:solidFill>
                  <a:schemeClr val="tx2"/>
                </a:solidFill>
              </a:rPr>
              <a:t>	Let the building begin</a:t>
            </a:r>
          </a:p>
          <a:p>
            <a:pPr marL="0" indent="0">
              <a:buNone/>
            </a:pPr>
            <a:r>
              <a:rPr lang="en-US" sz="4300" dirty="0">
                <a:solidFill>
                  <a:schemeClr val="tx2"/>
                </a:solidFill>
              </a:rPr>
              <a:t>	Success!</a:t>
            </a: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1D19-EE2C-018D-0C25-C3130EF10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39" y="304800"/>
            <a:ext cx="11141243" cy="121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 Addressing the need for a water conservation teaching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A78AF-C90E-850D-C359-D2FAB378A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36" y="1712496"/>
            <a:ext cx="11401925" cy="4269204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tx2"/>
                </a:solidFill>
              </a:rPr>
              <a:t>Little Sprouts needed their own independent source of water delivery in order to conserve water in the Little Sprouts garden. </a:t>
            </a:r>
          </a:p>
          <a:p>
            <a:pPr marL="0" indent="0">
              <a:buNone/>
            </a:pPr>
            <a:r>
              <a:rPr lang="en-US">
                <a:solidFill>
                  <a:schemeClr val="tx2"/>
                </a:solidFill>
              </a:rPr>
              <a:t>Conversations with both Green Dragon Conservation Education and the Little Sprouts program director were positive and encouraging. </a:t>
            </a:r>
          </a:p>
          <a:p>
            <a:pPr marL="0" indent="0">
              <a:buNone/>
            </a:pPr>
            <a:r>
              <a:rPr lang="en-US">
                <a:solidFill>
                  <a:schemeClr val="tx2"/>
                </a:solidFill>
              </a:rPr>
              <a:t>My mission was to explore potential designs while intentionally being mindful of how much water was being used. </a:t>
            </a:r>
          </a:p>
          <a:p>
            <a:pPr marL="0" indent="0">
              <a:buNone/>
            </a:pPr>
            <a:r>
              <a:rPr lang="en-US">
                <a:solidFill>
                  <a:schemeClr val="tx2"/>
                </a:solidFill>
              </a:rPr>
              <a:t>My engagement in the Environmental Educators Certification Program provided the impetus for creating the Multidimensional Water Delivery System (MWD System)</a:t>
            </a:r>
          </a:p>
        </p:txBody>
      </p:sp>
    </p:spTree>
    <p:extLst>
      <p:ext uri="{BB962C8B-B14F-4D97-AF65-F5344CB8AC3E}">
        <p14:creationId xmlns:p14="http://schemas.microsoft.com/office/powerpoint/2010/main" val="363633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5CBA0-AC9D-D952-B760-1157616F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Partnerships Essential</a:t>
            </a:r>
          </a:p>
        </p:txBody>
      </p:sp>
      <p:pic>
        <p:nvPicPr>
          <p:cNvPr id="5" name="Content Placeholder 4" descr="A picture containing brick&#10;&#10;Description automatically generated">
            <a:extLst>
              <a:ext uri="{FF2B5EF4-FFF2-40B4-BE49-F238E27FC236}">
                <a16:creationId xmlns:a16="http://schemas.microsoft.com/office/drawing/2014/main" id="{C83887DC-AE71-0327-295A-CB356BED2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6637" y="2417871"/>
            <a:ext cx="4229100" cy="3171825"/>
          </a:xfr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3F28F4E3-E820-4AAB-DDD9-E48506F89405}"/>
              </a:ext>
            </a:extLst>
          </p:cNvPr>
          <p:cNvSpPr/>
          <p:nvPr/>
        </p:nvSpPr>
        <p:spPr>
          <a:xfrm>
            <a:off x="1432560" y="2001520"/>
            <a:ext cx="3931920" cy="35153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5" descr="Diagram&#10;&#10;Description automatically generated">
            <a:extLst>
              <a:ext uri="{FF2B5EF4-FFF2-40B4-BE49-F238E27FC236}">
                <a16:creationId xmlns:a16="http://schemas.microsoft.com/office/drawing/2014/main" id="{95382685-D0DA-3DA4-EF12-88AF0B923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445" y="2510088"/>
            <a:ext cx="2828925" cy="24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4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C3E87-30A4-B5F1-D971-83902F535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Stimulate Your Brain with Coins of Curiosity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9C435-3486-CD73-EC64-B81C4E3CB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109" y="1532021"/>
            <a:ext cx="11652583" cy="48306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7345" indent="-347345"/>
            <a:r>
              <a:rPr lang="en-US" sz="1400" dirty="0">
                <a:solidFill>
                  <a:schemeClr val="tx2"/>
                </a:solidFill>
              </a:rPr>
              <a:t>How many ways can you use 5 gallons of water?                                   Why do I care?                              </a:t>
            </a:r>
            <a:endParaRPr lang="en-US"/>
          </a:p>
          <a:p>
            <a:pPr marL="347345" indent="-347345"/>
            <a:r>
              <a:rPr lang="en-US" sz="1400" dirty="0">
                <a:solidFill>
                  <a:schemeClr val="tx2"/>
                </a:solidFill>
              </a:rPr>
              <a:t>How many cups are in 5 gallons of water?                                           Who needs to know?</a:t>
            </a:r>
          </a:p>
          <a:p>
            <a:pPr marL="347345" indent="-347345"/>
            <a:r>
              <a:rPr lang="en-US" sz="1400" dirty="0">
                <a:solidFill>
                  <a:schemeClr val="tx2"/>
                </a:solidFill>
              </a:rPr>
              <a:t>How many ounces are in 5 gallons of water?                                         Where will I use this input?</a:t>
            </a:r>
          </a:p>
          <a:p>
            <a:pPr marL="347345" indent="-347345"/>
            <a:r>
              <a:rPr lang="en-US" sz="1400" dirty="0">
                <a:solidFill>
                  <a:schemeClr val="tx2"/>
                </a:solidFill>
              </a:rPr>
              <a:t>How many liters are in 5 gallons of water?                                           What is measured in liters?</a:t>
            </a:r>
          </a:p>
          <a:p>
            <a:pPr marL="347345" indent="-347345"/>
            <a:r>
              <a:rPr lang="en-US" sz="1400" dirty="0">
                <a:solidFill>
                  <a:schemeClr val="tx2"/>
                </a:solidFill>
              </a:rPr>
              <a:t>How much water does it take to clean a dozen fresh carrots?                    How clean is ‘clean'?</a:t>
            </a:r>
          </a:p>
          <a:p>
            <a:pPr marL="347345" indent="-347345"/>
            <a:r>
              <a:rPr lang="en-US" sz="1400" dirty="0">
                <a:solidFill>
                  <a:schemeClr val="tx2"/>
                </a:solidFill>
              </a:rPr>
              <a:t>How much water does it take to water my garden bed?                           How big is the garden bed?</a:t>
            </a:r>
          </a:p>
          <a:p>
            <a:pPr marL="347345" indent="-347345"/>
            <a:r>
              <a:rPr lang="en-US" sz="1400" dirty="0">
                <a:solidFill>
                  <a:schemeClr val="tx2"/>
                </a:solidFill>
              </a:rPr>
              <a:t>How much water does it take to wash my hands and face?                       Do I need to wash them?</a:t>
            </a:r>
          </a:p>
          <a:p>
            <a:pPr marL="347345" indent="-347345"/>
            <a:r>
              <a:rPr lang="en-US" sz="1400" dirty="0">
                <a:solidFill>
                  <a:schemeClr val="tx2"/>
                </a:solidFill>
              </a:rPr>
              <a:t>How much water does it take to make a batch of bubbles?                        What size are the bubbles?                         </a:t>
            </a:r>
          </a:p>
          <a:p>
            <a:pPr marL="347345" indent="-347345"/>
            <a:r>
              <a:rPr lang="en-US" sz="1400" dirty="0">
                <a:solidFill>
                  <a:schemeClr val="tx2"/>
                </a:solidFill>
              </a:rPr>
              <a:t>How much water does it take to cook pasta?                                         Where does pasta water go?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                                                    			 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55E73-69A9-E37E-7D1E-7E9D44AEC726}"/>
              </a:ext>
            </a:extLst>
          </p:cNvPr>
          <p:cNvSpPr txBox="1"/>
          <p:nvPr/>
        </p:nvSpPr>
        <p:spPr>
          <a:xfrm>
            <a:off x="691815" y="165434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6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1D5C4-7E6A-30E8-F9E8-9C64B1E17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Percolating Ideas</a:t>
            </a:r>
          </a:p>
        </p:txBody>
      </p:sp>
      <p:pic>
        <p:nvPicPr>
          <p:cNvPr id="7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EA902AF-B0A3-EB9C-4A24-02AFFA29C5D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31616" b="31616"/>
          <a:stretch/>
        </p:blipFill>
        <p:spPr>
          <a:xfrm>
            <a:off x="1496672" y="2020526"/>
            <a:ext cx="3482273" cy="257173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E7B0F-E0E2-6869-2E29-D0E2A7E09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03870" y="4685332"/>
            <a:ext cx="2975324" cy="10076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Initial foot pump design</a:t>
            </a:r>
          </a:p>
        </p:txBody>
      </p:sp>
      <p:pic>
        <p:nvPicPr>
          <p:cNvPr id="8" name="Picture 8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F82B53C5-BE5B-8078-D551-D43B476C3AB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6948" r="6948"/>
          <a:stretch/>
        </p:blipFill>
        <p:spPr>
          <a:xfrm>
            <a:off x="6975717" y="2078853"/>
            <a:ext cx="3935536" cy="221444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061C3C-9678-F9D4-9C25-589F22ED037D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7063750" y="4685332"/>
            <a:ext cx="3767402" cy="10076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Gravity Fed design came easily</a:t>
            </a:r>
          </a:p>
        </p:txBody>
      </p:sp>
    </p:spTree>
    <p:extLst>
      <p:ext uri="{BB962C8B-B14F-4D97-AF65-F5344CB8AC3E}">
        <p14:creationId xmlns:p14="http://schemas.microsoft.com/office/powerpoint/2010/main" val="30668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1A3B-568D-42DE-16C1-D3224D488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Pictures and conversations </a:t>
            </a:r>
            <a:br>
              <a:rPr lang="en-US" sz="3600" dirty="0">
                <a:solidFill>
                  <a:schemeClr val="tx2"/>
                </a:solidFill>
              </a:rPr>
            </a:br>
            <a:endParaRPr lang="en-US" dirty="0"/>
          </a:p>
        </p:txBody>
      </p:sp>
      <p:pic>
        <p:nvPicPr>
          <p:cNvPr id="9" name="Picture 9" descr="A picture containing outdoor, garden&#10;&#10;Description automatically generated">
            <a:extLst>
              <a:ext uri="{FF2B5EF4-FFF2-40B4-BE49-F238E27FC236}">
                <a16:creationId xmlns:a16="http://schemas.microsoft.com/office/drawing/2014/main" id="{F54EEA24-DB38-836D-BC5E-11528AD58E0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22493" r="22493"/>
          <a:stretch/>
        </p:blipFill>
        <p:spPr>
          <a:xfrm>
            <a:off x="1289274" y="1967256"/>
            <a:ext cx="2655131" cy="236002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026F17-E774-7F5F-04DB-FA09C3ADC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Little Sprouts program at the 6</a:t>
            </a:r>
            <a:r>
              <a:rPr lang="en-US" baseline="30000" dirty="0"/>
              <a:t>th</a:t>
            </a:r>
            <a:r>
              <a:rPr lang="en-US" dirty="0"/>
              <a:t> Street Feed and Be Fed Garden in San Pedro, CA</a:t>
            </a:r>
          </a:p>
        </p:txBody>
      </p:sp>
      <p:pic>
        <p:nvPicPr>
          <p:cNvPr id="10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C59C8B6-3F2E-916E-E342-DA9CE73FBC5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1110" t="21369" b="40664"/>
          <a:stretch/>
        </p:blipFill>
        <p:spPr>
          <a:xfrm rot="16200000">
            <a:off x="4950537" y="1800569"/>
            <a:ext cx="2296672" cy="276524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7B9886-7E2F-D460-625C-7BA2998C6E38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en-US" dirty="0"/>
              <a:t>Initial drawings of a Multidimensional Water Delivery System</a:t>
            </a:r>
          </a:p>
        </p:txBody>
      </p:sp>
      <p:pic>
        <p:nvPicPr>
          <p:cNvPr id="11" name="Picture 11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E8C8C302-7567-1553-5A66-419DB9C30A1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22493" r="22493"/>
          <a:stretch/>
        </p:blipFill>
        <p:spPr>
          <a:xfrm rot="10800000">
            <a:off x="8212772" y="2077413"/>
            <a:ext cx="2735820" cy="2250003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B4A537-5C22-3634-1861-8351B21C0C09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r>
              <a:rPr lang="en-US" dirty="0"/>
              <a:t>Materials and tools gathered as the design was chosen</a:t>
            </a:r>
          </a:p>
        </p:txBody>
      </p:sp>
    </p:spTree>
    <p:extLst>
      <p:ext uri="{BB962C8B-B14F-4D97-AF65-F5344CB8AC3E}">
        <p14:creationId xmlns:p14="http://schemas.microsoft.com/office/powerpoint/2010/main" val="349521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6F7DD-5F1D-23EC-F221-EED95887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87" y="324853"/>
            <a:ext cx="10850480" cy="121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Research and Enthusiasm Gained with EECP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353C7-B3C6-BE46-1EDB-30F2A10BC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>
                <a:hlinkClick r:id="rId2"/>
              </a:rPr>
              <a:t>AEOE Environmental Educator Certification Program</a:t>
            </a:r>
          </a:p>
          <a:p>
            <a:r>
              <a:rPr lang="en-US" dirty="0"/>
              <a:t>AWESOME!!</a:t>
            </a:r>
          </a:p>
          <a:p>
            <a:endParaRPr lang="en-US" dirty="0"/>
          </a:p>
        </p:txBody>
      </p:sp>
      <p:pic>
        <p:nvPicPr>
          <p:cNvPr id="9" name="Picture 9" descr="A picture containing text, indoor, vegetable&#10;&#10;Description automatically generated">
            <a:extLst>
              <a:ext uri="{FF2B5EF4-FFF2-40B4-BE49-F238E27FC236}">
                <a16:creationId xmlns:a16="http://schemas.microsoft.com/office/drawing/2014/main" id="{6D8FA503-1E8E-0745-D917-1DE1BB1F709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23625" r="23625"/>
          <a:stretch/>
        </p:blipFill>
        <p:spPr>
          <a:xfrm>
            <a:off x="4751002" y="1938825"/>
            <a:ext cx="2695716" cy="251714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F474A3-128B-CE67-C735-C80D85B464E5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hlinkClick r:id="rId4"/>
              </a:rPr>
              <a:t>Project Wet</a:t>
            </a:r>
          </a:p>
          <a:p>
            <a:r>
              <a:rPr lang="en-US" dirty="0"/>
              <a:t>Provided accessible and interactive resources</a:t>
            </a:r>
          </a:p>
        </p:txBody>
      </p:sp>
      <p:pic>
        <p:nvPicPr>
          <p:cNvPr id="20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9E9AB904-9372-77C0-6E51-B0C78B7A4C5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l="1115" r="1115"/>
          <a:stretch/>
        </p:blipFill>
        <p:spPr>
          <a:xfrm>
            <a:off x="8222798" y="1854555"/>
            <a:ext cx="2715768" cy="2715768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FA3EEC-CD4F-FDB5-835E-D6A2BBFEAA52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8219108" y="4947405"/>
            <a:ext cx="2743200" cy="91440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>
                <a:hlinkClick r:id="rId6"/>
              </a:rPr>
              <a:t>NAAEE</a:t>
            </a:r>
            <a:r>
              <a:rPr lang="en-US" dirty="0"/>
              <a:t> </a:t>
            </a:r>
          </a:p>
          <a:p>
            <a:r>
              <a:rPr lang="en-US" dirty="0"/>
              <a:t>Provided resources to encourage the creation of an equitable and sustainable future</a:t>
            </a:r>
          </a:p>
        </p:txBody>
      </p:sp>
      <p:pic>
        <p:nvPicPr>
          <p:cNvPr id="19" name="Picture 19" descr="Text&#10;&#10;Description automatically generated">
            <a:extLst>
              <a:ext uri="{FF2B5EF4-FFF2-40B4-BE49-F238E27FC236}">
                <a16:creationId xmlns:a16="http://schemas.microsoft.com/office/drawing/2014/main" id="{761F8C06-0A11-21D0-DF37-C119ECDAECA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/>
          <a:srcRect l="1115" r="1115"/>
          <a:stretch/>
        </p:blipFill>
        <p:spPr>
          <a:xfrm>
            <a:off x="1249168" y="1854794"/>
            <a:ext cx="2715289" cy="2715289"/>
          </a:xfrm>
        </p:spPr>
      </p:pic>
    </p:spTree>
    <p:extLst>
      <p:ext uri="{BB962C8B-B14F-4D97-AF65-F5344CB8AC3E}">
        <p14:creationId xmlns:p14="http://schemas.microsoft.com/office/powerpoint/2010/main" val="10014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A6D4-BE39-AC71-2A7E-8FA5064A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Time to Produce </a:t>
            </a:r>
          </a:p>
        </p:txBody>
      </p:sp>
      <p:pic>
        <p:nvPicPr>
          <p:cNvPr id="9" name="Picture 9" descr="A picture containing indoor, window, dining table&#10;&#10;Description automatically generated">
            <a:extLst>
              <a:ext uri="{FF2B5EF4-FFF2-40B4-BE49-F238E27FC236}">
                <a16:creationId xmlns:a16="http://schemas.microsoft.com/office/drawing/2014/main" id="{58A7D242-E3D2-4FE3-BA48-6869D9EA858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22493" r="22493"/>
          <a:stretch/>
        </p:blipFill>
        <p:spPr>
          <a:xfrm>
            <a:off x="1239142" y="2107625"/>
            <a:ext cx="2745367" cy="222968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C69A31-5F41-02B2-783C-240DBF550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After gathering ¾" PVC pipe (50 feet to start) and connectors, the building began! </a:t>
            </a:r>
          </a:p>
        </p:txBody>
      </p:sp>
      <p:pic>
        <p:nvPicPr>
          <p:cNvPr id="10" name="Picture 10" descr="A picture containing floor, indoor, chair, furniture&#10;&#10;Description automatically generated">
            <a:extLst>
              <a:ext uri="{FF2B5EF4-FFF2-40B4-BE49-F238E27FC236}">
                <a16:creationId xmlns:a16="http://schemas.microsoft.com/office/drawing/2014/main" id="{2FC930B3-5B75-816E-CF7B-A53EBC90624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21244" b="21244"/>
          <a:stretch/>
        </p:blipFill>
        <p:spPr>
          <a:xfrm>
            <a:off x="4686188" y="1824285"/>
            <a:ext cx="2705029" cy="277630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530D82-2886-B889-A27E-96ED0CC61305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 system begins to take form. 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898C7728-B7F2-A635-031E-4691B1134C46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t="21227" b="21227"/>
          <a:stretch/>
        </p:blipFill>
        <p:spPr>
          <a:xfrm>
            <a:off x="8799667" y="1824285"/>
            <a:ext cx="1562030" cy="2776308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FABB96-8CFC-392F-74B2-4296FEF6826F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Added the fog catcher. Thank you to Kurt Holland (mentor) for brainstorming this idea!</a:t>
            </a:r>
          </a:p>
        </p:txBody>
      </p:sp>
    </p:spTree>
    <p:extLst>
      <p:ext uri="{BB962C8B-B14F-4D97-AF65-F5344CB8AC3E}">
        <p14:creationId xmlns:p14="http://schemas.microsoft.com/office/powerpoint/2010/main" val="38533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670</TotalTime>
  <Words>452</Words>
  <Application>Microsoft Office PowerPoint</Application>
  <PresentationFormat>Widescreen</PresentationFormat>
  <Paragraphs>71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Nature Illustration 16x9</vt:lpstr>
      <vt:lpstr>How many ways can you use 5 gallons of water?</vt:lpstr>
      <vt:lpstr>Navigating a journey of inquiry  and  construction of a water conservation educational tool</vt:lpstr>
      <vt:lpstr> Addressing the need for a water conservation teaching tool</vt:lpstr>
      <vt:lpstr>Collaborative Partnerships Essential</vt:lpstr>
      <vt:lpstr>Stimulate Your Brain with Coins of Curiosity </vt:lpstr>
      <vt:lpstr>Percolating Ideas</vt:lpstr>
      <vt:lpstr>Pictures and conversations  </vt:lpstr>
      <vt:lpstr>Research and Enthusiasm Gained with EECP</vt:lpstr>
      <vt:lpstr>Time to Produce </vt:lpstr>
      <vt:lpstr>Production Continues  (November 2022- February 2023)</vt:lpstr>
      <vt:lpstr>Successful Field Testing </vt:lpstr>
      <vt:lpstr>Success of water conservation exploration! </vt:lpstr>
      <vt:lpstr>Thank you for joining me on this journey of inquiry into water conservation!!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many ways can you use 5 gallons of water?</dc:title>
  <dc:creator>Michael</dc:creator>
  <cp:lastModifiedBy>Michael</cp:lastModifiedBy>
  <cp:revision>871</cp:revision>
  <dcterms:created xsi:type="dcterms:W3CDTF">2023-05-02T18:54:21Z</dcterms:created>
  <dcterms:modified xsi:type="dcterms:W3CDTF">2023-05-03T22:52:37Z</dcterms:modified>
</cp:coreProperties>
</file>